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615" r:id="rId2"/>
    <p:sldId id="614" r:id="rId3"/>
    <p:sldId id="622" r:id="rId4"/>
    <p:sldId id="623" r:id="rId5"/>
    <p:sldId id="624" r:id="rId6"/>
    <p:sldId id="625" r:id="rId7"/>
    <p:sldId id="626" r:id="rId8"/>
    <p:sldId id="627" r:id="rId9"/>
    <p:sldId id="629" r:id="rId10"/>
    <p:sldId id="628" r:id="rId11"/>
    <p:sldId id="642" r:id="rId12"/>
    <p:sldId id="643" r:id="rId13"/>
    <p:sldId id="618" r:id="rId14"/>
    <p:sldId id="504" r:id="rId15"/>
    <p:sldId id="630" r:id="rId16"/>
    <p:sldId id="631" r:id="rId17"/>
    <p:sldId id="632" r:id="rId18"/>
    <p:sldId id="634" r:id="rId19"/>
    <p:sldId id="619" r:id="rId20"/>
    <p:sldId id="636" r:id="rId21"/>
    <p:sldId id="635" r:id="rId22"/>
    <p:sldId id="644" r:id="rId23"/>
    <p:sldId id="645" r:id="rId24"/>
    <p:sldId id="646" r:id="rId25"/>
    <p:sldId id="640" r:id="rId26"/>
    <p:sldId id="621" r:id="rId27"/>
    <p:sldId id="616" r:id="rId28"/>
    <p:sldId id="64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123"/>
    <a:srgbClr val="294E9A"/>
    <a:srgbClr val="EEE9A4"/>
    <a:srgbClr val="F0B540"/>
    <a:srgbClr val="D7E24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1" autoAdjust="0"/>
    <p:restoredTop sz="67059" autoAdjust="0"/>
  </p:normalViewPr>
  <p:slideViewPr>
    <p:cSldViewPr snapToGrid="0">
      <p:cViewPr varScale="1">
        <p:scale>
          <a:sx n="77" d="100"/>
          <a:sy n="77" d="100"/>
        </p:scale>
        <p:origin x="20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8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20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76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2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3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68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20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66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6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01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7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61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1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41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5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spc="-15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사람은 모두가 다르기 때문에 코딩 스타일부터 프로젝트 구조까지 전부 제 각각이다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이런 상황에서 협업을 하게 된다면 서로의 스타일을 파악하는 데 어려움을 겪게 된다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그렇기 때문에 프로젝트 설계 형태를 정형화 시킨  것이 디자인 패턴이다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디자인 패턴을 사용함으로써 확장과 수정이 </a:t>
            </a:r>
            <a:endParaRPr lang="en-US" altLang="ko-KR" sz="1200" spc="-150" dirty="0">
              <a:latin typeface="휴먼매직체" pitchFamily="18" charset="-127"/>
              <a:ea typeface="휴먼매직체" pitchFamily="18" charset="-127"/>
            </a:endParaRPr>
          </a:p>
          <a:p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 우리는 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MVC, MVP, MVVM </a:t>
            </a:r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디자인 패턴을 학습하고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1200" spc="-150" dirty="0">
                <a:latin typeface="휴먼매직체" pitchFamily="18" charset="-127"/>
                <a:ea typeface="휴먼매직체" pitchFamily="18" charset="-127"/>
              </a:rPr>
              <a:t> 각 패턴 별로 하나의 프로젝트를 구현할 것이다</a:t>
            </a:r>
            <a:r>
              <a:rPr lang="en-US" altLang="ko-KR" sz="1200" spc="-150" dirty="0">
                <a:latin typeface="휴먼매직체" pitchFamily="18" charset="-127"/>
                <a:ea typeface="휴먼매직체" pitchFamily="18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5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9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8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2020-07-09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1BDC03-0EC5-4D12-B3C3-5EBB35B58E8D}"/>
              </a:ext>
            </a:extLst>
          </p:cNvPr>
          <p:cNvSpPr>
            <a:spLocks/>
          </p:cNvSpPr>
          <p:nvPr/>
        </p:nvSpPr>
        <p:spPr>
          <a:xfrm>
            <a:off x="2102075" y="611217"/>
            <a:ext cx="432769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rgbClr val="44546A">
                    <a:lumMod val="75000"/>
                  </a:srgbClr>
                </a:solidFill>
              </a:rPr>
              <a:t>2</a:t>
            </a:r>
            <a:r>
              <a:rPr lang="ko-KR" altLang="en-US" sz="5400" b="1" dirty="0">
                <a:solidFill>
                  <a:srgbClr val="44546A">
                    <a:lumMod val="75000"/>
                  </a:srgbClr>
                </a:solidFill>
              </a:rPr>
              <a:t>팀</a:t>
            </a:r>
            <a:endParaRPr lang="en-US" altLang="ko-KR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A17122-6818-4B10-A6AB-08E435DBA11A}"/>
              </a:ext>
            </a:extLst>
          </p:cNvPr>
          <p:cNvSpPr>
            <a:spLocks/>
          </p:cNvSpPr>
          <p:nvPr/>
        </p:nvSpPr>
        <p:spPr>
          <a:xfrm>
            <a:off x="1299813" y="2173150"/>
            <a:ext cx="8720808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294E9A"/>
                </a:solidFill>
              </a:rPr>
              <a:t>디자인 패턴을 적용한</a:t>
            </a:r>
            <a:endParaRPr lang="en-US" altLang="ko-KR" sz="4000" b="1" dirty="0">
              <a:solidFill>
                <a:srgbClr val="294E9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EC7123"/>
                </a:solidFill>
              </a:rPr>
              <a:t>모바일기기 매장관리 시스템</a:t>
            </a:r>
            <a:endParaRPr lang="en-US" altLang="ko-KR" sz="4000" b="1" dirty="0">
              <a:solidFill>
                <a:srgbClr val="EC7123"/>
              </a:solidFill>
            </a:endParaRPr>
          </a:p>
        </p:txBody>
      </p:sp>
      <p:pic>
        <p:nvPicPr>
          <p:cNvPr id="1026" name="Picture 2" descr="1일 1업체 주식 재무제표 분석-프로텍] : 네이버 블로그">
            <a:extLst>
              <a:ext uri="{FF2B5EF4-FFF2-40B4-BE49-F238E27FC236}">
                <a16:creationId xmlns:a16="http://schemas.microsoft.com/office/drawing/2014/main" id="{FE7F311E-BC8D-401E-8D85-A1477D7A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4" y="994070"/>
            <a:ext cx="3225800" cy="6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81B147-424D-405B-885D-4FDACC3280CB}"/>
              </a:ext>
            </a:extLst>
          </p:cNvPr>
          <p:cNvSpPr/>
          <p:nvPr/>
        </p:nvSpPr>
        <p:spPr>
          <a:xfrm>
            <a:off x="4800600" y="4558541"/>
            <a:ext cx="5575300" cy="13660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52B0B-4ED1-4FAE-A235-30B12079E733}"/>
              </a:ext>
            </a:extLst>
          </p:cNvPr>
          <p:cNvSpPr>
            <a:spLocks/>
          </p:cNvSpPr>
          <p:nvPr/>
        </p:nvSpPr>
        <p:spPr>
          <a:xfrm>
            <a:off x="3447908" y="4615500"/>
            <a:ext cx="4227341" cy="160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팀장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44546A">
                    <a:lumMod val="75000"/>
                  </a:srgbClr>
                </a:solidFill>
              </a:rPr>
              <a:t>신찬솔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224961-105E-434A-A166-EB654753ACFE}"/>
              </a:ext>
            </a:extLst>
          </p:cNvPr>
          <p:cNvSpPr>
            <a:spLocks/>
          </p:cNvSpPr>
          <p:nvPr/>
        </p:nvSpPr>
        <p:spPr>
          <a:xfrm>
            <a:off x="6432774" y="4529325"/>
            <a:ext cx="4227341" cy="1694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         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팀원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김민철   </a:t>
            </a:r>
            <a:r>
              <a:rPr lang="ko-KR" altLang="en-US" sz="2400" dirty="0" err="1">
                <a:solidFill>
                  <a:srgbClr val="44546A">
                    <a:lumMod val="75000"/>
                  </a:srgbClr>
                </a:solidFill>
              </a:rPr>
              <a:t>심종현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   이규성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2E1D4D-4B8B-4C91-8FF4-9F48DFD9693C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4800600" y="5241570"/>
            <a:ext cx="5575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F213EC-2944-4D3A-9915-6CB0F9B72BCC}"/>
              </a:ext>
            </a:extLst>
          </p:cNvPr>
          <p:cNvCxnSpPr>
            <a:cxnSpLocks/>
          </p:cNvCxnSpPr>
          <p:nvPr/>
        </p:nvCxnSpPr>
        <p:spPr>
          <a:xfrm>
            <a:off x="6324600" y="4590100"/>
            <a:ext cx="0" cy="1334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>
            <a:spLocks/>
          </p:cNvSpPr>
          <p:nvPr/>
        </p:nvSpPr>
        <p:spPr>
          <a:xfrm>
            <a:off x="3620487" y="4340024"/>
            <a:ext cx="253099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물류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김민철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직사각형 59"/>
          <p:cNvSpPr>
            <a:spLocks/>
          </p:cNvSpPr>
          <p:nvPr/>
        </p:nvSpPr>
        <p:spPr>
          <a:xfrm>
            <a:off x="5897377" y="4346141"/>
            <a:ext cx="253099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판매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심종현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직사각형 63"/>
          <p:cNvSpPr>
            <a:spLocks/>
          </p:cNvSpPr>
          <p:nvPr/>
        </p:nvSpPr>
        <p:spPr>
          <a:xfrm>
            <a:off x="8174266" y="4305440"/>
            <a:ext cx="253099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지원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이규성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24815" y="1342228"/>
            <a:ext cx="6673595" cy="2583467"/>
            <a:chOff x="1291638" y="1774676"/>
            <a:chExt cx="6673595" cy="2583467"/>
          </a:xfrm>
        </p:grpSpPr>
        <p:sp>
          <p:nvSpPr>
            <p:cNvPr id="27" name="자유형 7"/>
            <p:cNvSpPr/>
            <p:nvPr/>
          </p:nvSpPr>
          <p:spPr>
            <a:xfrm rot="2623595">
              <a:off x="6102014" y="2051677"/>
              <a:ext cx="1167315" cy="2033973"/>
            </a:xfrm>
            <a:custGeom>
              <a:avLst/>
              <a:gdLst>
                <a:gd name="connsiteX0" fmla="*/ 0 w 1405411"/>
                <a:gd name="connsiteY0" fmla="*/ 0 h 2448840"/>
                <a:gd name="connsiteX1" fmla="*/ 1405411 w 1405411"/>
                <a:gd name="connsiteY1" fmla="*/ 0 h 2448840"/>
                <a:gd name="connsiteX2" fmla="*/ 1405411 w 1405411"/>
                <a:gd name="connsiteY2" fmla="*/ 92028 h 2448840"/>
                <a:gd name="connsiteX3" fmla="*/ 1398128 w 1405411"/>
                <a:gd name="connsiteY3" fmla="*/ 106849 h 2448840"/>
                <a:gd name="connsiteX4" fmla="*/ 1353564 w 1405411"/>
                <a:gd name="connsiteY4" fmla="*/ 2111632 h 2448840"/>
                <a:gd name="connsiteX5" fmla="*/ 1405411 w 1405411"/>
                <a:gd name="connsiteY5" fmla="*/ 2230172 h 2448840"/>
                <a:gd name="connsiteX6" fmla="*/ 1405411 w 1405411"/>
                <a:gd name="connsiteY6" fmla="*/ 2448840 h 2448840"/>
                <a:gd name="connsiteX7" fmla="*/ 0 w 1405411"/>
                <a:gd name="connsiteY7" fmla="*/ 2448840 h 2448840"/>
                <a:gd name="connsiteX8" fmla="*/ 0 w 1405411"/>
                <a:gd name="connsiteY8" fmla="*/ 2229606 h 2448840"/>
                <a:gd name="connsiteX9" fmla="*/ 12613 w 1405411"/>
                <a:gd name="connsiteY9" fmla="*/ 2203940 h 2448840"/>
                <a:gd name="connsiteX10" fmla="*/ 57177 w 1405411"/>
                <a:gd name="connsiteY10" fmla="*/ 199158 h 2448840"/>
                <a:gd name="connsiteX11" fmla="*/ 0 w 1405411"/>
                <a:gd name="connsiteY11" fmla="*/ 68433 h 24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5411" h="2448840">
                  <a:moveTo>
                    <a:pt x="0" y="0"/>
                  </a:moveTo>
                  <a:lnTo>
                    <a:pt x="1405411" y="0"/>
                  </a:lnTo>
                  <a:lnTo>
                    <a:pt x="1405411" y="92028"/>
                  </a:lnTo>
                  <a:lnTo>
                    <a:pt x="1398128" y="106849"/>
                  </a:lnTo>
                  <a:cubicBezTo>
                    <a:pt x="1123802" y="742398"/>
                    <a:pt x="1107750" y="1464521"/>
                    <a:pt x="1353564" y="2111632"/>
                  </a:cubicBezTo>
                  <a:lnTo>
                    <a:pt x="1405411" y="2230172"/>
                  </a:lnTo>
                  <a:lnTo>
                    <a:pt x="1405411" y="2448840"/>
                  </a:lnTo>
                  <a:lnTo>
                    <a:pt x="0" y="2448840"/>
                  </a:lnTo>
                  <a:lnTo>
                    <a:pt x="0" y="2229606"/>
                  </a:lnTo>
                  <a:lnTo>
                    <a:pt x="12613" y="2203940"/>
                  </a:lnTo>
                  <a:cubicBezTo>
                    <a:pt x="286939" y="1568392"/>
                    <a:pt x="302991" y="846269"/>
                    <a:pt x="57177" y="199158"/>
                  </a:cubicBezTo>
                  <a:lnTo>
                    <a:pt x="0" y="684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5"/>
            <p:cNvSpPr/>
            <p:nvPr/>
          </p:nvSpPr>
          <p:spPr>
            <a:xfrm rot="18976405" flipH="1">
              <a:off x="1971511" y="2090871"/>
              <a:ext cx="1167315" cy="2033973"/>
            </a:xfrm>
            <a:custGeom>
              <a:avLst/>
              <a:gdLst>
                <a:gd name="connsiteX0" fmla="*/ 0 w 1405411"/>
                <a:gd name="connsiteY0" fmla="*/ 0 h 2448840"/>
                <a:gd name="connsiteX1" fmla="*/ 1405411 w 1405411"/>
                <a:gd name="connsiteY1" fmla="*/ 0 h 2448840"/>
                <a:gd name="connsiteX2" fmla="*/ 1405411 w 1405411"/>
                <a:gd name="connsiteY2" fmla="*/ 92028 h 2448840"/>
                <a:gd name="connsiteX3" fmla="*/ 1398128 w 1405411"/>
                <a:gd name="connsiteY3" fmla="*/ 106849 h 2448840"/>
                <a:gd name="connsiteX4" fmla="*/ 1353564 w 1405411"/>
                <a:gd name="connsiteY4" fmla="*/ 2111632 h 2448840"/>
                <a:gd name="connsiteX5" fmla="*/ 1405411 w 1405411"/>
                <a:gd name="connsiteY5" fmla="*/ 2230172 h 2448840"/>
                <a:gd name="connsiteX6" fmla="*/ 1405411 w 1405411"/>
                <a:gd name="connsiteY6" fmla="*/ 2448840 h 2448840"/>
                <a:gd name="connsiteX7" fmla="*/ 0 w 1405411"/>
                <a:gd name="connsiteY7" fmla="*/ 2448840 h 2448840"/>
                <a:gd name="connsiteX8" fmla="*/ 0 w 1405411"/>
                <a:gd name="connsiteY8" fmla="*/ 2229606 h 2448840"/>
                <a:gd name="connsiteX9" fmla="*/ 12613 w 1405411"/>
                <a:gd name="connsiteY9" fmla="*/ 2203940 h 2448840"/>
                <a:gd name="connsiteX10" fmla="*/ 57177 w 1405411"/>
                <a:gd name="connsiteY10" fmla="*/ 199158 h 2448840"/>
                <a:gd name="connsiteX11" fmla="*/ 0 w 1405411"/>
                <a:gd name="connsiteY11" fmla="*/ 68433 h 24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5411" h="2448840">
                  <a:moveTo>
                    <a:pt x="0" y="0"/>
                  </a:moveTo>
                  <a:lnTo>
                    <a:pt x="1405411" y="0"/>
                  </a:lnTo>
                  <a:lnTo>
                    <a:pt x="1405411" y="92028"/>
                  </a:lnTo>
                  <a:lnTo>
                    <a:pt x="1398128" y="106849"/>
                  </a:lnTo>
                  <a:cubicBezTo>
                    <a:pt x="1123802" y="742398"/>
                    <a:pt x="1107750" y="1464521"/>
                    <a:pt x="1353564" y="2111632"/>
                  </a:cubicBezTo>
                  <a:lnTo>
                    <a:pt x="1405411" y="2230172"/>
                  </a:lnTo>
                  <a:lnTo>
                    <a:pt x="1405411" y="2448840"/>
                  </a:lnTo>
                  <a:lnTo>
                    <a:pt x="0" y="2448840"/>
                  </a:lnTo>
                  <a:lnTo>
                    <a:pt x="0" y="2229606"/>
                  </a:lnTo>
                  <a:lnTo>
                    <a:pt x="12613" y="2203940"/>
                  </a:lnTo>
                  <a:cubicBezTo>
                    <a:pt x="286939" y="1568392"/>
                    <a:pt x="302991" y="846269"/>
                    <a:pt x="57177" y="199158"/>
                  </a:cubicBezTo>
                  <a:lnTo>
                    <a:pt x="0" y="684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9"/>
            <p:cNvSpPr/>
            <p:nvPr/>
          </p:nvSpPr>
          <p:spPr>
            <a:xfrm rot="2623595">
              <a:off x="3305857" y="2090873"/>
              <a:ext cx="1167315" cy="2033973"/>
            </a:xfrm>
            <a:custGeom>
              <a:avLst/>
              <a:gdLst>
                <a:gd name="connsiteX0" fmla="*/ 0 w 1405411"/>
                <a:gd name="connsiteY0" fmla="*/ 0 h 2448840"/>
                <a:gd name="connsiteX1" fmla="*/ 1405411 w 1405411"/>
                <a:gd name="connsiteY1" fmla="*/ 0 h 2448840"/>
                <a:gd name="connsiteX2" fmla="*/ 1405411 w 1405411"/>
                <a:gd name="connsiteY2" fmla="*/ 92028 h 2448840"/>
                <a:gd name="connsiteX3" fmla="*/ 1398128 w 1405411"/>
                <a:gd name="connsiteY3" fmla="*/ 106849 h 2448840"/>
                <a:gd name="connsiteX4" fmla="*/ 1353564 w 1405411"/>
                <a:gd name="connsiteY4" fmla="*/ 2111632 h 2448840"/>
                <a:gd name="connsiteX5" fmla="*/ 1405411 w 1405411"/>
                <a:gd name="connsiteY5" fmla="*/ 2230172 h 2448840"/>
                <a:gd name="connsiteX6" fmla="*/ 1405411 w 1405411"/>
                <a:gd name="connsiteY6" fmla="*/ 2448840 h 2448840"/>
                <a:gd name="connsiteX7" fmla="*/ 0 w 1405411"/>
                <a:gd name="connsiteY7" fmla="*/ 2448840 h 2448840"/>
                <a:gd name="connsiteX8" fmla="*/ 0 w 1405411"/>
                <a:gd name="connsiteY8" fmla="*/ 2229606 h 2448840"/>
                <a:gd name="connsiteX9" fmla="*/ 12613 w 1405411"/>
                <a:gd name="connsiteY9" fmla="*/ 2203940 h 2448840"/>
                <a:gd name="connsiteX10" fmla="*/ 57177 w 1405411"/>
                <a:gd name="connsiteY10" fmla="*/ 199158 h 2448840"/>
                <a:gd name="connsiteX11" fmla="*/ 0 w 1405411"/>
                <a:gd name="connsiteY11" fmla="*/ 68433 h 24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5411" h="2448840">
                  <a:moveTo>
                    <a:pt x="0" y="0"/>
                  </a:moveTo>
                  <a:lnTo>
                    <a:pt x="1405411" y="0"/>
                  </a:lnTo>
                  <a:lnTo>
                    <a:pt x="1405411" y="92028"/>
                  </a:lnTo>
                  <a:lnTo>
                    <a:pt x="1398128" y="106849"/>
                  </a:lnTo>
                  <a:cubicBezTo>
                    <a:pt x="1123802" y="742398"/>
                    <a:pt x="1107750" y="1464521"/>
                    <a:pt x="1353564" y="2111632"/>
                  </a:cubicBezTo>
                  <a:lnTo>
                    <a:pt x="1405411" y="2230172"/>
                  </a:lnTo>
                  <a:lnTo>
                    <a:pt x="1405411" y="2448840"/>
                  </a:lnTo>
                  <a:lnTo>
                    <a:pt x="0" y="2448840"/>
                  </a:lnTo>
                  <a:lnTo>
                    <a:pt x="0" y="2229606"/>
                  </a:lnTo>
                  <a:lnTo>
                    <a:pt x="12613" y="2203940"/>
                  </a:lnTo>
                  <a:cubicBezTo>
                    <a:pt x="286939" y="1568392"/>
                    <a:pt x="302991" y="846269"/>
                    <a:pt x="57177" y="199158"/>
                  </a:cubicBezTo>
                  <a:lnTo>
                    <a:pt x="0" y="684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668918" y="3208362"/>
              <a:ext cx="1149781" cy="11497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물류</a:t>
              </a:r>
            </a:p>
          </p:txBody>
        </p:sp>
        <p:sp>
          <p:nvSpPr>
            <p:cNvPr id="35" name="자유형 11"/>
            <p:cNvSpPr/>
            <p:nvPr/>
          </p:nvSpPr>
          <p:spPr>
            <a:xfrm rot="18976405" flipH="1">
              <a:off x="4776444" y="2090872"/>
              <a:ext cx="1167315" cy="2033973"/>
            </a:xfrm>
            <a:custGeom>
              <a:avLst/>
              <a:gdLst>
                <a:gd name="connsiteX0" fmla="*/ 0 w 1405411"/>
                <a:gd name="connsiteY0" fmla="*/ 0 h 2448840"/>
                <a:gd name="connsiteX1" fmla="*/ 1405411 w 1405411"/>
                <a:gd name="connsiteY1" fmla="*/ 0 h 2448840"/>
                <a:gd name="connsiteX2" fmla="*/ 1405411 w 1405411"/>
                <a:gd name="connsiteY2" fmla="*/ 92028 h 2448840"/>
                <a:gd name="connsiteX3" fmla="*/ 1398128 w 1405411"/>
                <a:gd name="connsiteY3" fmla="*/ 106849 h 2448840"/>
                <a:gd name="connsiteX4" fmla="*/ 1353564 w 1405411"/>
                <a:gd name="connsiteY4" fmla="*/ 2111632 h 2448840"/>
                <a:gd name="connsiteX5" fmla="*/ 1405411 w 1405411"/>
                <a:gd name="connsiteY5" fmla="*/ 2230172 h 2448840"/>
                <a:gd name="connsiteX6" fmla="*/ 1405411 w 1405411"/>
                <a:gd name="connsiteY6" fmla="*/ 2448840 h 2448840"/>
                <a:gd name="connsiteX7" fmla="*/ 0 w 1405411"/>
                <a:gd name="connsiteY7" fmla="*/ 2448840 h 2448840"/>
                <a:gd name="connsiteX8" fmla="*/ 0 w 1405411"/>
                <a:gd name="connsiteY8" fmla="*/ 2229606 h 2448840"/>
                <a:gd name="connsiteX9" fmla="*/ 12613 w 1405411"/>
                <a:gd name="connsiteY9" fmla="*/ 2203940 h 2448840"/>
                <a:gd name="connsiteX10" fmla="*/ 57177 w 1405411"/>
                <a:gd name="connsiteY10" fmla="*/ 199158 h 2448840"/>
                <a:gd name="connsiteX11" fmla="*/ 0 w 1405411"/>
                <a:gd name="connsiteY11" fmla="*/ 68433 h 24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5411" h="2448840">
                  <a:moveTo>
                    <a:pt x="0" y="0"/>
                  </a:moveTo>
                  <a:lnTo>
                    <a:pt x="1405411" y="0"/>
                  </a:lnTo>
                  <a:lnTo>
                    <a:pt x="1405411" y="92028"/>
                  </a:lnTo>
                  <a:lnTo>
                    <a:pt x="1398128" y="106849"/>
                  </a:lnTo>
                  <a:cubicBezTo>
                    <a:pt x="1123802" y="742398"/>
                    <a:pt x="1107750" y="1464521"/>
                    <a:pt x="1353564" y="2111632"/>
                  </a:cubicBezTo>
                  <a:lnTo>
                    <a:pt x="1405411" y="2230172"/>
                  </a:lnTo>
                  <a:lnTo>
                    <a:pt x="1405411" y="2448840"/>
                  </a:lnTo>
                  <a:lnTo>
                    <a:pt x="0" y="2448840"/>
                  </a:lnTo>
                  <a:lnTo>
                    <a:pt x="0" y="2229606"/>
                  </a:lnTo>
                  <a:lnTo>
                    <a:pt x="12613" y="2203940"/>
                  </a:lnTo>
                  <a:cubicBezTo>
                    <a:pt x="286939" y="1568392"/>
                    <a:pt x="302991" y="846269"/>
                    <a:pt x="57177" y="199158"/>
                  </a:cubicBezTo>
                  <a:lnTo>
                    <a:pt x="0" y="684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042609" y="1774677"/>
              <a:ext cx="1149781" cy="11497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판매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5433471" y="3208362"/>
              <a:ext cx="1149781" cy="11497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지원</a:t>
              </a:r>
            </a:p>
          </p:txBody>
        </p:sp>
        <p:sp>
          <p:nvSpPr>
            <p:cNvPr id="45" name="타원 44"/>
            <p:cNvSpPr/>
            <p:nvPr/>
          </p:nvSpPr>
          <p:spPr>
            <a:xfrm>
              <a:off x="1291638" y="1774677"/>
              <a:ext cx="1149781" cy="11497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6815452" y="1774676"/>
              <a:ext cx="1149781" cy="114978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추가개발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2FAF19-5572-4AFA-B2D6-7A3C9520B45C}"/>
              </a:ext>
            </a:extLst>
          </p:cNvPr>
          <p:cNvSpPr>
            <a:spLocks/>
          </p:cNvSpPr>
          <p:nvPr/>
        </p:nvSpPr>
        <p:spPr>
          <a:xfrm>
            <a:off x="1343597" y="4340023"/>
            <a:ext cx="2530999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메인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신찬솔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가입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604DC-1D90-4246-AADC-23F59601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5" y="1912717"/>
            <a:ext cx="4762500" cy="4410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5DE305-7752-4055-A23D-2DA289732AA8}"/>
              </a:ext>
            </a:extLst>
          </p:cNvPr>
          <p:cNvSpPr/>
          <p:nvPr/>
        </p:nvSpPr>
        <p:spPr>
          <a:xfrm>
            <a:off x="3136900" y="4635500"/>
            <a:ext cx="1155700" cy="330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510137-4CED-4D03-86D0-E90421E7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23" y="2100785"/>
            <a:ext cx="5363481" cy="380715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912E8D-6E68-4218-9061-7580AE2AE243}"/>
              </a:ext>
            </a:extLst>
          </p:cNvPr>
          <p:cNvCxnSpPr>
            <a:cxnSpLocks/>
          </p:cNvCxnSpPr>
          <p:nvPr/>
        </p:nvCxnSpPr>
        <p:spPr>
          <a:xfrm flipV="1">
            <a:off x="4292600" y="4013200"/>
            <a:ext cx="1803400" cy="787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2DFCBD-7C1D-458D-B09B-187763E5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22" y="1513374"/>
            <a:ext cx="3128963" cy="4681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4D2602-79AA-4F1A-8ACB-4BDFE405644C}"/>
              </a:ext>
            </a:extLst>
          </p:cNvPr>
          <p:cNvSpPr/>
          <p:nvPr/>
        </p:nvSpPr>
        <p:spPr>
          <a:xfrm>
            <a:off x="2578100" y="4533900"/>
            <a:ext cx="901700" cy="4113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530DD5-9CC3-4C90-AE63-123CDC957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790" y="1832314"/>
            <a:ext cx="2143125" cy="26384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4E5A79-272C-486C-98EE-F24187E1FEA6}"/>
              </a:ext>
            </a:extLst>
          </p:cNvPr>
          <p:cNvCxnSpPr>
            <a:stCxn id="5" idx="3"/>
          </p:cNvCxnSpPr>
          <p:nvPr/>
        </p:nvCxnSpPr>
        <p:spPr>
          <a:xfrm flipV="1">
            <a:off x="3479800" y="3707014"/>
            <a:ext cx="2743200" cy="1032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3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홈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CC8C45-18F9-4E7C-AC39-ECCB1C17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4" y="1912717"/>
            <a:ext cx="11436056" cy="4611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252A62-3F17-4ED4-84E3-F6941ECEB730}"/>
              </a:ext>
            </a:extLst>
          </p:cNvPr>
          <p:cNvSpPr/>
          <p:nvPr/>
        </p:nvSpPr>
        <p:spPr>
          <a:xfrm>
            <a:off x="2292350" y="4254500"/>
            <a:ext cx="419100" cy="215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4B8112-56C8-4470-ACF7-F763F8DA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594" y="1417357"/>
            <a:ext cx="4810125" cy="4867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76B122-780D-4D26-8409-45F5C6FD5D41}"/>
              </a:ext>
            </a:extLst>
          </p:cNvPr>
          <p:cNvSpPr txBox="1"/>
          <p:nvPr/>
        </p:nvSpPr>
        <p:spPr>
          <a:xfrm>
            <a:off x="391887" y="1327942"/>
            <a:ext cx="3637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홈 화면 </a:t>
            </a:r>
            <a:endParaRPr lang="en-US" altLang="ko-KR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 정보 수정</a:t>
            </a:r>
          </a:p>
        </p:txBody>
      </p:sp>
    </p:spTree>
    <p:extLst>
      <p:ext uri="{BB962C8B-B14F-4D97-AF65-F5344CB8AC3E}">
        <p14:creationId xmlns:p14="http://schemas.microsoft.com/office/powerpoint/2010/main" val="254999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5" grpId="1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등록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91887" y="1950139"/>
            <a:ext cx="11408225" cy="4516071"/>
            <a:chOff x="1315387" y="1709409"/>
            <a:chExt cx="9561217" cy="46188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387" y="1709409"/>
              <a:ext cx="9561217" cy="4618820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2254685" y="5899759"/>
              <a:ext cx="8404964" cy="2604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5016" y="527615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91891" y="1948485"/>
            <a:ext cx="11408219" cy="4534791"/>
            <a:chOff x="1315391" y="1709409"/>
            <a:chExt cx="9561213" cy="461882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391" y="1709409"/>
              <a:ext cx="9561213" cy="4618820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254685" y="1929008"/>
              <a:ext cx="4747364" cy="4885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258815" y="1929007"/>
              <a:ext cx="584545" cy="3024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02049" y="187824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63780" y="1939027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60" y="1949189"/>
            <a:ext cx="11408223" cy="4533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91887" y="1912717"/>
            <a:ext cx="11537109" cy="4572214"/>
            <a:chOff x="391887" y="1912717"/>
            <a:chExt cx="11537109" cy="457221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7" y="1912717"/>
              <a:ext cx="11408223" cy="4572214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1582225" y="2893221"/>
              <a:ext cx="7962608" cy="47962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26111" y="2296567"/>
              <a:ext cx="709982" cy="574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19014" y="2457200"/>
              <a:ext cx="709982" cy="574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1353799" y="2175581"/>
              <a:ext cx="431263" cy="32962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1885" y="1906466"/>
            <a:ext cx="11408224" cy="4565591"/>
            <a:chOff x="4814123" y="1148344"/>
            <a:chExt cx="11408224" cy="45655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4123" y="1148344"/>
              <a:ext cx="11408224" cy="4565591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5863496" y="1382271"/>
              <a:ext cx="2615033" cy="5545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99689" y="1871802"/>
              <a:ext cx="709982" cy="574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9408" y="1912903"/>
            <a:ext cx="11393178" cy="4565591"/>
            <a:chOff x="6397179" y="2575337"/>
            <a:chExt cx="11393178" cy="4565591"/>
          </a:xfrm>
        </p:grpSpPr>
        <p:grpSp>
          <p:nvGrpSpPr>
            <p:cNvPr id="5" name="그룹 4"/>
            <p:cNvGrpSpPr/>
            <p:nvPr/>
          </p:nvGrpSpPr>
          <p:grpSpPr>
            <a:xfrm>
              <a:off x="6397179" y="2575337"/>
              <a:ext cx="11393178" cy="4565591"/>
              <a:chOff x="5905248" y="2552240"/>
              <a:chExt cx="11393178" cy="449121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248" y="2552240"/>
                <a:ext cx="11393178" cy="4491217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581102" y="5051841"/>
                <a:ext cx="709982" cy="574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rgbClr val="FF0000"/>
                    </a:solidFill>
                  </a:rPr>
                  <a:t>①</a:t>
                </a: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6957634" y="2763228"/>
                <a:ext cx="1139594" cy="55457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6957634" y="5689599"/>
                <a:ext cx="10129731" cy="28793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992230" y="3303056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08" y="1899843"/>
            <a:ext cx="11393178" cy="45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7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 내역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7098" y="1894434"/>
            <a:ext cx="11436056" cy="4578299"/>
            <a:chOff x="364054" y="1906632"/>
            <a:chExt cx="11436056" cy="457829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054" y="1906632"/>
              <a:ext cx="11436056" cy="457829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102956" y="2058381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010412" y="2159231"/>
              <a:ext cx="1064712" cy="3835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835014" y="2100785"/>
              <a:ext cx="842671" cy="3835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268822" y="2108010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7970" y="1894434"/>
            <a:ext cx="11408226" cy="4545967"/>
            <a:chOff x="391883" y="1912715"/>
            <a:chExt cx="11408226" cy="454596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883" y="1912715"/>
              <a:ext cx="11408226" cy="454596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51512" y="5253485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437880" y="5837129"/>
              <a:ext cx="7305287" cy="49109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70" y="1898167"/>
            <a:ext cx="11408223" cy="45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 조회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반품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6456" y="1939480"/>
            <a:ext cx="11391253" cy="4572217"/>
            <a:chOff x="-2297644" y="3143800"/>
            <a:chExt cx="11391253" cy="45722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97644" y="3143800"/>
              <a:ext cx="11391253" cy="457221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727530" y="3415192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293722" y="3416660"/>
              <a:ext cx="885072" cy="3914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1881" y="1939480"/>
            <a:ext cx="11408229" cy="4572216"/>
            <a:chOff x="3707515" y="3185356"/>
            <a:chExt cx="11408229" cy="457221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515" y="3185356"/>
              <a:ext cx="11408229" cy="457221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457967" y="3946356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907308" y="3765282"/>
              <a:ext cx="4504322" cy="7686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91883" y="1912717"/>
            <a:ext cx="11408227" cy="4567250"/>
            <a:chOff x="7485838" y="1931072"/>
            <a:chExt cx="11408227" cy="456725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5838" y="1931072"/>
              <a:ext cx="11408227" cy="456725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838917" y="2938835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590605" y="3536623"/>
              <a:ext cx="4504322" cy="2028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3676172" y="3382027"/>
              <a:ext cx="4504322" cy="13027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340137" y="2798383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1882" y="1911096"/>
            <a:ext cx="11408225" cy="4545966"/>
            <a:chOff x="-2470334" y="4303831"/>
            <a:chExt cx="11408225" cy="454596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470334" y="4303831"/>
              <a:ext cx="11408225" cy="454596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959485" y="4490347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033524" y="4520826"/>
              <a:ext cx="920535" cy="26134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94486" y="4468743"/>
              <a:ext cx="512020" cy="58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7714851" y="4673798"/>
              <a:ext cx="583426" cy="32170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56" y="1907754"/>
            <a:ext cx="11408223" cy="45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7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조회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84012" y="1899167"/>
            <a:ext cx="11408222" cy="4572215"/>
            <a:chOff x="601725" y="3185611"/>
            <a:chExt cx="11408222" cy="457221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725" y="3185611"/>
              <a:ext cx="11408222" cy="457221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790699" y="4394341"/>
              <a:ext cx="10071775" cy="226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5" y="1891337"/>
            <a:ext cx="11408222" cy="4572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35" y="1969031"/>
            <a:ext cx="3988692" cy="4474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384742" y="1889008"/>
            <a:ext cx="11408400" cy="4572215"/>
            <a:chOff x="500057" y="1477412"/>
            <a:chExt cx="11408400" cy="4572215"/>
          </a:xfrm>
        </p:grpSpPr>
        <p:grpSp>
          <p:nvGrpSpPr>
            <p:cNvPr id="11" name="그룹 10"/>
            <p:cNvGrpSpPr/>
            <p:nvPr/>
          </p:nvGrpSpPr>
          <p:grpSpPr>
            <a:xfrm>
              <a:off x="500057" y="1477412"/>
              <a:ext cx="11408400" cy="4572215"/>
              <a:chOff x="652525" y="2043171"/>
              <a:chExt cx="11408400" cy="4572215"/>
            </a:xfrm>
          </p:grpSpPr>
          <p:pic>
            <p:nvPicPr>
              <p:cNvPr id="6" name="그림 5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525" y="2043171"/>
                <a:ext cx="11408400" cy="457221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1778282" y="2343546"/>
                <a:ext cx="8439775" cy="414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10750227" y="1847770"/>
              <a:ext cx="469694" cy="2821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3" y="1889857"/>
            <a:ext cx="1140822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판매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695450"/>
            <a:ext cx="6486525" cy="34671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1" y="1900689"/>
            <a:ext cx="11408400" cy="4572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81967" y="1899208"/>
            <a:ext cx="11408400" cy="4572000"/>
            <a:chOff x="487531" y="1984363"/>
            <a:chExt cx="11408400" cy="4572000"/>
          </a:xfrm>
        </p:grpSpPr>
        <p:pic>
          <p:nvPicPr>
            <p:cNvPr id="18" name="그림 17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31" y="1984363"/>
              <a:ext cx="11408400" cy="4572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785333" y="5482680"/>
              <a:ext cx="1047176" cy="357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887159"/>
            <a:ext cx="11408400" cy="457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1" y="1699279"/>
            <a:ext cx="6496050" cy="34861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2953472" y="1710417"/>
            <a:ext cx="6486525" cy="3467100"/>
            <a:chOff x="2953472" y="1710417"/>
            <a:chExt cx="6486525" cy="3467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472" y="1710417"/>
              <a:ext cx="6486525" cy="34671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058150" y="4666909"/>
              <a:ext cx="1000125" cy="3527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5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48193A-B227-4B1D-AEA7-CC399E358822}"/>
              </a:ext>
            </a:extLst>
          </p:cNvPr>
          <p:cNvSpPr>
            <a:spLocks/>
          </p:cNvSpPr>
          <p:nvPr/>
        </p:nvSpPr>
        <p:spPr>
          <a:xfrm>
            <a:off x="574510" y="673605"/>
            <a:ext cx="3468914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  <a:endParaRPr lang="en-US" altLang="ko-KR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8B2590-A325-4CD2-9244-3039483A9EF7}"/>
              </a:ext>
            </a:extLst>
          </p:cNvPr>
          <p:cNvSpPr>
            <a:spLocks/>
          </p:cNvSpPr>
          <p:nvPr/>
        </p:nvSpPr>
        <p:spPr>
          <a:xfrm>
            <a:off x="4387513" y="1122661"/>
            <a:ext cx="50195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44546A">
                    <a:lumMod val="75000"/>
                  </a:srgbClr>
                </a:solidFill>
              </a:rPr>
              <a:t>   001</a:t>
            </a:r>
            <a:r>
              <a:rPr lang="ko-KR" altLang="en-US" sz="2400" b="1" dirty="0" smtClean="0">
                <a:solidFill>
                  <a:srgbClr val="44546A">
                    <a:lumMod val="75000"/>
                  </a:srgbClr>
                </a:solidFill>
              </a:rPr>
              <a:t> 개요 및 디자인 패턴 설명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94FEA4-C249-478E-8EDE-335235275F93}"/>
              </a:ext>
            </a:extLst>
          </p:cNvPr>
          <p:cNvSpPr>
            <a:spLocks/>
          </p:cNvSpPr>
          <p:nvPr/>
        </p:nvSpPr>
        <p:spPr>
          <a:xfrm>
            <a:off x="5259560" y="1668878"/>
            <a:ext cx="500204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MVC,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MVP,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MVVM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디자인 패턴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3B4CF6-3529-4F23-886E-0D6B2693BD50}"/>
              </a:ext>
            </a:extLst>
          </p:cNvPr>
          <p:cNvSpPr>
            <a:spLocks/>
          </p:cNvSpPr>
          <p:nvPr/>
        </p:nvSpPr>
        <p:spPr>
          <a:xfrm>
            <a:off x="4857413" y="2508953"/>
            <a:ext cx="2826087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002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기능 설명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7778EB-8A54-452A-B92F-3AA341711141}"/>
              </a:ext>
            </a:extLst>
          </p:cNvPr>
          <p:cNvSpPr>
            <a:spLocks/>
          </p:cNvSpPr>
          <p:nvPr/>
        </p:nvSpPr>
        <p:spPr>
          <a:xfrm>
            <a:off x="5259560" y="3027778"/>
            <a:ext cx="5002040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메인화면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물류팀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등록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입고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반품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거래내역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재고조회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판매팀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판매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환불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거래내역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고객관리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지원팀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직원조회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직원관리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고객관리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통계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추가기능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CC6ED7-9B96-4C08-9C5E-06F1EBB1A189}"/>
              </a:ext>
            </a:extLst>
          </p:cNvPr>
          <p:cNvSpPr>
            <a:spLocks/>
          </p:cNvSpPr>
          <p:nvPr/>
        </p:nvSpPr>
        <p:spPr>
          <a:xfrm>
            <a:off x="4857413" y="5099753"/>
            <a:ext cx="2826087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003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결론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10BA05-744F-471E-8D59-CD20F6ADE2F4}"/>
              </a:ext>
            </a:extLst>
          </p:cNvPr>
          <p:cNvSpPr>
            <a:spLocks/>
          </p:cNvSpPr>
          <p:nvPr/>
        </p:nvSpPr>
        <p:spPr>
          <a:xfrm>
            <a:off x="5259560" y="5618578"/>
            <a:ext cx="500204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패턴 적용에 따른 결론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1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내역 조회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7" y="1900017"/>
            <a:ext cx="11408400" cy="4572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79187" y="1900017"/>
            <a:ext cx="11408400" cy="4572000"/>
            <a:chOff x="379187" y="1887317"/>
            <a:chExt cx="11408400" cy="4572000"/>
          </a:xfrm>
        </p:grpSpPr>
        <p:pic>
          <p:nvPicPr>
            <p:cNvPr id="16" name="그림 15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87" y="1887317"/>
              <a:ext cx="11408400" cy="4572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574800" y="2946400"/>
              <a:ext cx="6858000" cy="177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68745" y="1899382"/>
            <a:ext cx="11408400" cy="4572000"/>
            <a:chOff x="368745" y="1899382"/>
            <a:chExt cx="11408400" cy="4572000"/>
          </a:xfrm>
        </p:grpSpPr>
        <p:pic>
          <p:nvPicPr>
            <p:cNvPr id="6" name="그림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45" y="1899382"/>
              <a:ext cx="11408400" cy="4572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406900" y="4514512"/>
              <a:ext cx="596900" cy="1567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환불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3" y="1908854"/>
            <a:ext cx="11408400" cy="4572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69854" y="1904777"/>
            <a:ext cx="11408400" cy="4572000"/>
            <a:chOff x="385089" y="1885716"/>
            <a:chExt cx="11408400" cy="4572000"/>
          </a:xfrm>
        </p:grpSpPr>
        <p:pic>
          <p:nvPicPr>
            <p:cNvPr id="16" name="그림 15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89" y="1885716"/>
              <a:ext cx="11408400" cy="4572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695543" y="5384800"/>
              <a:ext cx="972457" cy="362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8" y="1915710"/>
            <a:ext cx="11408400" cy="457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70203" y="1911516"/>
            <a:ext cx="11408400" cy="4572000"/>
            <a:chOff x="370203" y="1911516"/>
            <a:chExt cx="11408400" cy="4572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03" y="1911516"/>
              <a:ext cx="11408400" cy="4572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14525" y="2931886"/>
              <a:ext cx="10267824" cy="3955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6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메 인 화 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판   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지 원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추 가 개 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직원 조회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4" y="1943733"/>
            <a:ext cx="11394313" cy="454871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64054" y="1943733"/>
            <a:ext cx="11436056" cy="4612630"/>
            <a:chOff x="377969" y="2688923"/>
            <a:chExt cx="11408227" cy="44675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69" y="2688923"/>
              <a:ext cx="11408227" cy="446754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543050" y="3019425"/>
              <a:ext cx="4019550" cy="419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020425" y="3019425"/>
              <a:ext cx="765771" cy="352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5" y="1973693"/>
            <a:ext cx="11474991" cy="45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메 인 화 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판   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지 원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추 가 개 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직원 관리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1888" y="1883161"/>
            <a:ext cx="11408222" cy="4575816"/>
            <a:chOff x="391888" y="1883161"/>
            <a:chExt cx="11408222" cy="45758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88" y="1883161"/>
              <a:ext cx="11408222" cy="457581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133600" y="2245907"/>
              <a:ext cx="3162300" cy="352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" y="1883162"/>
            <a:ext cx="11422139" cy="46017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53475" y="4895850"/>
            <a:ext cx="2305050" cy="40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280138"/>
            <a:ext cx="11408223" cy="22977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1975" y="3276600"/>
            <a:ext cx="7924800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7" y="1883160"/>
            <a:ext cx="11412457" cy="46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메 인 화 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판   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지 원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추 가 개 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 관리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912717"/>
            <a:ext cx="11408223" cy="45660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04950" y="2228850"/>
            <a:ext cx="7124700" cy="1171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87000" y="2228850"/>
            <a:ext cx="75247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8" y="1906555"/>
            <a:ext cx="11408223" cy="45722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8" y="1925042"/>
            <a:ext cx="11408223" cy="45660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273086" y="2212164"/>
            <a:ext cx="752475" cy="328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04950" y="6086475"/>
            <a:ext cx="5981700" cy="40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64056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통계 자료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011522-3A56-439A-AE88-90ED4389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7" y="1912718"/>
            <a:ext cx="11408224" cy="45801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0E6F9A-BF07-40B0-B3D2-6EA83BE020DE}"/>
              </a:ext>
            </a:extLst>
          </p:cNvPr>
          <p:cNvSpPr/>
          <p:nvPr/>
        </p:nvSpPr>
        <p:spPr>
          <a:xfrm>
            <a:off x="4356100" y="2235200"/>
            <a:ext cx="584200" cy="210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5AC62-76A5-4CA4-8226-EE363A284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4" y="1918336"/>
            <a:ext cx="11436059" cy="45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4" y="1157234"/>
            <a:ext cx="11436058" cy="5327697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33948"/>
              </p:ext>
            </p:extLst>
          </p:nvPr>
        </p:nvGraphicFramePr>
        <p:xfrm>
          <a:off x="364054" y="826648"/>
          <a:ext cx="114360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1141022223"/>
                    </a:ext>
                  </a:extLst>
                </a:gridCol>
                <a:gridCol w="2287210">
                  <a:extLst>
                    <a:ext uri="{9D8B030D-6E8A-4147-A177-3AD203B41FA5}">
                      <a16:colId xmlns:a16="http://schemas.microsoft.com/office/drawing/2014/main" val="3507069419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195886751"/>
                    </a:ext>
                  </a:extLst>
                </a:gridCol>
                <a:gridCol w="2287211">
                  <a:extLst>
                    <a:ext uri="{9D8B030D-6E8A-4147-A177-3AD203B41FA5}">
                      <a16:colId xmlns:a16="http://schemas.microsoft.com/office/drawing/2014/main" val="320328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 인 화 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 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판   매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 원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추 가 개 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4F9AE2-A6D8-439A-A656-D2E07E16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7" y="1946214"/>
            <a:ext cx="11408221" cy="45466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22BE-D1FF-45B6-B1E1-F578C3C1C25B}"/>
              </a:ext>
            </a:extLst>
          </p:cNvPr>
          <p:cNvSpPr/>
          <p:nvPr/>
        </p:nvSpPr>
        <p:spPr>
          <a:xfrm>
            <a:off x="904525" y="2260600"/>
            <a:ext cx="1063975" cy="17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B8142-0C1A-45C0-B7C1-2733090F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7" y="1946214"/>
            <a:ext cx="11408221" cy="4546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A863C9-F3EE-415C-9BD4-0095271EBBCB}"/>
              </a:ext>
            </a:extLst>
          </p:cNvPr>
          <p:cNvSpPr/>
          <p:nvPr/>
        </p:nvSpPr>
        <p:spPr>
          <a:xfrm>
            <a:off x="904525" y="4610100"/>
            <a:ext cx="4353275" cy="1848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4F1323-906A-4DB3-9FD2-0E887ABAD12B}"/>
              </a:ext>
            </a:extLst>
          </p:cNvPr>
          <p:cNvSpPr/>
          <p:nvPr/>
        </p:nvSpPr>
        <p:spPr>
          <a:xfrm>
            <a:off x="2273300" y="3098800"/>
            <a:ext cx="304800" cy="267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493CC7-60BC-43E3-BEF7-5D2BFE6F4C66}"/>
              </a:ext>
            </a:extLst>
          </p:cNvPr>
          <p:cNvCxnSpPr>
            <a:endCxn id="7" idx="2"/>
          </p:cNvCxnSpPr>
          <p:nvPr/>
        </p:nvCxnSpPr>
        <p:spPr>
          <a:xfrm flipV="1">
            <a:off x="2273296" y="3366014"/>
            <a:ext cx="152404" cy="124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5415A63-070B-4DD3-A8D5-E43B7C67D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7" y="1946213"/>
            <a:ext cx="11408221" cy="4580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343D15-148A-4B30-AF4B-70929873D6D9}"/>
              </a:ext>
            </a:extLst>
          </p:cNvPr>
          <p:cNvSpPr/>
          <p:nvPr/>
        </p:nvSpPr>
        <p:spPr>
          <a:xfrm>
            <a:off x="10871200" y="3721100"/>
            <a:ext cx="730637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5CFD55-EF28-4803-B4A3-63A542E6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7" y="1946212"/>
            <a:ext cx="11408221" cy="45801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147D90-7AA6-418B-B54E-EC81AA569B29}"/>
              </a:ext>
            </a:extLst>
          </p:cNvPr>
          <p:cNvSpPr/>
          <p:nvPr/>
        </p:nvSpPr>
        <p:spPr>
          <a:xfrm>
            <a:off x="11074400" y="2401314"/>
            <a:ext cx="725708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F01DC3-288A-4461-8A2B-E6ADEC5F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109" y="2519541"/>
            <a:ext cx="37528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8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48193A-B227-4B1D-AEA7-CC399E358822}"/>
              </a:ext>
            </a:extLst>
          </p:cNvPr>
          <p:cNvSpPr>
            <a:spLocks/>
          </p:cNvSpPr>
          <p:nvPr/>
        </p:nvSpPr>
        <p:spPr>
          <a:xfrm>
            <a:off x="4347627" y="2528807"/>
            <a:ext cx="3468914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44546A">
                    <a:lumMod val="75000"/>
                  </a:srgbClr>
                </a:solidFill>
              </a:rPr>
              <a:t>결 론</a:t>
            </a:r>
            <a:endParaRPr lang="en-US" altLang="ko-KR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8905" y="762209"/>
            <a:ext cx="22615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736" y="1968442"/>
            <a:ext cx="362791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장점</a:t>
            </a:r>
            <a:endParaRPr lang="en-US" altLang="ko-KR" sz="2400" b="1" dirty="0"/>
          </a:p>
          <a:p>
            <a:r>
              <a:rPr lang="en-US" altLang="ko-KR" sz="1600" dirty="0"/>
              <a:t>  -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가지 패턴 중 구현이 비교적 쉬움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sz="2400" b="1" dirty="0" smtClean="0"/>
              <a:t>단점</a:t>
            </a:r>
            <a:r>
              <a:rPr lang="en-US" altLang="ko-KR" sz="1600" dirty="0" smtClean="0"/>
              <a:t> 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View, Model</a:t>
            </a:r>
            <a:r>
              <a:rPr lang="ko-KR" altLang="en-US" sz="1600" dirty="0" smtClean="0"/>
              <a:t>간에 의존성이 존재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규모에 따라 복잡도 상승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4784067" y="762209"/>
            <a:ext cx="22615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MVP</a:t>
            </a:r>
            <a:endParaRPr lang="en-US" altLang="ko-KR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0594" y="1962538"/>
            <a:ext cx="36229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장점</a:t>
            </a:r>
            <a:endParaRPr lang="en-US" altLang="ko-KR" sz="2400" b="1" dirty="0"/>
          </a:p>
          <a:p>
            <a:r>
              <a:rPr lang="en-US" altLang="ko-KR" sz="1600" dirty="0"/>
              <a:t>  - </a:t>
            </a:r>
            <a:r>
              <a:rPr lang="en-US" altLang="ko-KR" sz="1600" dirty="0" smtClean="0"/>
              <a:t>View, Model</a:t>
            </a:r>
            <a:r>
              <a:rPr lang="ko-KR" altLang="en-US" sz="1600" dirty="0" smtClean="0"/>
              <a:t>간에 의존성이 사라짐</a:t>
            </a:r>
            <a:endParaRPr lang="en-US" altLang="ko-KR" sz="1600" dirty="0" smtClean="0"/>
          </a:p>
          <a:p>
            <a:endParaRPr lang="en-US" altLang="ko-KR" dirty="0"/>
          </a:p>
          <a:p>
            <a:r>
              <a:rPr lang="ko-KR" altLang="en-US" sz="2400" b="1" dirty="0" smtClean="0"/>
              <a:t>단점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View, Presenter</a:t>
            </a:r>
            <a:r>
              <a:rPr lang="ko-KR" altLang="en-US" sz="1600" dirty="0" smtClean="0"/>
              <a:t>간에 의존성 존재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복잡도에 따라 의존성이 상승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8293689" y="762209"/>
            <a:ext cx="31719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MVVM</a:t>
            </a:r>
            <a:endParaRPr lang="en-US" altLang="ko-KR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29993" y="1962538"/>
            <a:ext cx="344401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장점</a:t>
            </a:r>
            <a:endParaRPr lang="en-US" altLang="ko-KR" sz="2400" b="1" dirty="0"/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- View, Presenter</a:t>
            </a:r>
            <a:r>
              <a:rPr lang="ko-KR" altLang="en-US" sz="1600" dirty="0" smtClean="0"/>
              <a:t>간에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의존성이 사라짐</a:t>
            </a:r>
            <a:r>
              <a:rPr lang="en-US" altLang="ko-KR" sz="1600" dirty="0" smtClean="0"/>
              <a:t> (</a:t>
            </a:r>
            <a:r>
              <a:rPr lang="en-US" altLang="ko-KR" sz="1600" dirty="0" err="1" smtClean="0"/>
              <a:t>ViewModel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  - </a:t>
            </a:r>
            <a:r>
              <a:rPr lang="ko-KR" altLang="en-US" sz="1600" dirty="0" smtClean="0"/>
              <a:t>모듈화가 이루어져 효율성 증가</a:t>
            </a:r>
            <a:endParaRPr lang="en-US" altLang="ko-KR" sz="1600" dirty="0" smtClean="0"/>
          </a:p>
          <a:p>
            <a:endParaRPr lang="en-US" altLang="ko-KR" dirty="0"/>
          </a:p>
          <a:p>
            <a:r>
              <a:rPr lang="ko-KR" altLang="en-US" sz="2400" b="1" dirty="0" smtClean="0"/>
              <a:t>단점</a:t>
            </a:r>
            <a:r>
              <a:rPr lang="en-US" altLang="ko-KR" sz="1600" dirty="0" smtClean="0"/>
              <a:t> 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구현이 가장 어려움</a:t>
            </a:r>
            <a:endParaRPr lang="en-US" altLang="ko-KR" sz="1600" dirty="0" smtClean="0"/>
          </a:p>
          <a:p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1285525" y="4690104"/>
            <a:ext cx="7594257" cy="1200329"/>
          </a:xfrm>
          <a:prstGeom prst="rect">
            <a:avLst/>
          </a:prstGeom>
          <a:noFill/>
          <a:ln w="635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의존성을 </a:t>
            </a:r>
            <a:r>
              <a:rPr lang="ko-KR" altLang="en-US" sz="2400" b="1" dirty="0" err="1" smtClean="0"/>
              <a:t>줄여야하는</a:t>
            </a:r>
            <a:r>
              <a:rPr lang="ko-KR" altLang="en-US" sz="2400" b="1" dirty="0" smtClean="0"/>
              <a:t> 이유</a:t>
            </a:r>
            <a:endParaRPr lang="en-US" altLang="ko-KR" sz="2400" b="1" dirty="0"/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의존성이 강한 코드일수록 코드의 수정이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힘들어진다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코드는 의존성은 낮추고 </a:t>
            </a:r>
            <a:r>
              <a:rPr lang="ko-KR" altLang="en-US" sz="1600" dirty="0" err="1" smtClean="0"/>
              <a:t>응집성을</a:t>
            </a:r>
            <a:r>
              <a:rPr lang="ko-KR" altLang="en-US" sz="1600" dirty="0" smtClean="0"/>
              <a:t> 높여야 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모듈화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코드 수정 시 의존성이 있는 다른 모듈의 내용이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같이 변경될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812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887" y="1327942"/>
            <a:ext cx="363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3525" y="2277968"/>
            <a:ext cx="105404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 </a:t>
            </a:r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MVC, MVP, MVVM </a:t>
            </a:r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디자인 패턴을 학습한다</a:t>
            </a: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학습한 내용을 바탕으로 한 연구자료를 만든다</a:t>
            </a: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SRS, SDD</a:t>
            </a:r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 개발 문서를 작성한다</a:t>
            </a: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휴먼매직체" pitchFamily="18" charset="-127"/>
                <a:ea typeface="휴먼매직체" pitchFamily="18" charset="-127"/>
              </a:rPr>
              <a:t>하나의 프로젝트를 각 패턴 별로 구현한다</a:t>
            </a:r>
            <a:r>
              <a:rPr lang="en-US" altLang="ko-KR" sz="2400" spc="-15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  <a:p>
            <a:endParaRPr lang="en-US" altLang="ko-KR" sz="2400" spc="-150" dirty="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66" y="1894294"/>
            <a:ext cx="4125241" cy="37979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14525" y="4534422"/>
            <a:ext cx="2343283" cy="4571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23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887" y="1327942"/>
            <a:ext cx="363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디자인패턴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chemeClr val="tx1">
                      <a:lumMod val="75000"/>
                      <a:lumOff val="2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tx1">
                    <a:lumMod val="75000"/>
                    <a:lumOff val="2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AutoShape 2" descr="코딩 초보와 고수의 차이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코딩 초보와 고수의 차이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3" name="Picture 15" descr="chinese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68" y="1686926"/>
            <a:ext cx="7446798" cy="428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524000" y="1177574"/>
            <a:ext cx="10290484" cy="4756878"/>
            <a:chOff x="2447240" y="2158220"/>
            <a:chExt cx="6543128" cy="3471267"/>
          </a:xfrm>
        </p:grpSpPr>
        <p:pic>
          <p:nvPicPr>
            <p:cNvPr id="2061" name="Picture 13" descr="chinese0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98" y="2543316"/>
              <a:ext cx="4735742" cy="30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712195">
              <a:off x="7770811" y="2237631"/>
              <a:ext cx="963509" cy="26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3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 </a:t>
              </a:r>
              <a:r>
                <a:rPr lang="ko-KR" altLang="en-US" b="1" spc="300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</a:t>
              </a:r>
              <a:endParaRPr lang="ko-KR" altLang="en-US" b="1" spc="300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1048562">
              <a:off x="2447240" y="3041966"/>
              <a:ext cx="173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3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 </a:t>
              </a:r>
              <a:r>
                <a:rPr lang="ko-KR" altLang="en-US" b="1" spc="300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</a:t>
              </a:r>
              <a:endParaRPr lang="ko-KR" altLang="en-US" b="1" spc="300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569199">
              <a:off x="8213733" y="4308082"/>
              <a:ext cx="776635" cy="26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3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 </a:t>
              </a:r>
              <a:r>
                <a:rPr lang="ko-KR" altLang="en-US" b="1" spc="300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</a:t>
              </a:r>
              <a:endParaRPr lang="ko-KR" altLang="en-US" b="1" spc="300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1259324">
              <a:off x="4389389" y="2158220"/>
              <a:ext cx="173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300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 </a:t>
              </a:r>
              <a:r>
                <a:rPr lang="ko-KR" altLang="en-US" b="1" spc="300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복잡</a:t>
              </a:r>
              <a:endParaRPr lang="ko-KR" altLang="en-US" b="1" spc="300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2319" y="2668470"/>
            <a:ext cx="2345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구조 파악 용이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재사용을 통한 개발 시간 단축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손쉬운 유지보수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37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2" y="832758"/>
            <a:ext cx="11436058" cy="570495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0658" y="2853805"/>
            <a:ext cx="972284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MVC / MVP / MVVM</a:t>
            </a:r>
          </a:p>
        </p:txBody>
      </p:sp>
    </p:spTree>
    <p:extLst>
      <p:ext uri="{BB962C8B-B14F-4D97-AF65-F5344CB8AC3E}">
        <p14:creationId xmlns:p14="http://schemas.microsoft.com/office/powerpoint/2010/main" val="14779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2" y="832758"/>
            <a:ext cx="11436058" cy="570495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736" y="762211"/>
            <a:ext cx="22615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MVC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112702" y="1828452"/>
            <a:ext cx="5567770" cy="3711846"/>
            <a:chOff x="6112702" y="1828452"/>
            <a:chExt cx="5567770" cy="3711846"/>
          </a:xfrm>
        </p:grpSpPr>
        <p:grpSp>
          <p:nvGrpSpPr>
            <p:cNvPr id="10" name="그룹 9"/>
            <p:cNvGrpSpPr/>
            <p:nvPr/>
          </p:nvGrpSpPr>
          <p:grpSpPr>
            <a:xfrm>
              <a:off x="6112702" y="1828452"/>
              <a:ext cx="5567770" cy="3711846"/>
              <a:chOff x="6112702" y="1828452"/>
              <a:chExt cx="5567770" cy="371184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2702" y="1828452"/>
                <a:ext cx="5567770" cy="3711846"/>
              </a:xfrm>
              <a:prstGeom prst="rect">
                <a:avLst/>
              </a:prstGeom>
            </p:spPr>
          </p:pic>
          <p:cxnSp>
            <p:nvCxnSpPr>
              <p:cNvPr id="7" name="직선 화살표 연결선 6"/>
              <p:cNvCxnSpPr/>
              <p:nvPr/>
            </p:nvCxnSpPr>
            <p:spPr>
              <a:xfrm flipH="1">
                <a:off x="7841293" y="4384110"/>
                <a:ext cx="2054269" cy="0"/>
              </a:xfrm>
              <a:prstGeom prst="straightConnector1">
                <a:avLst/>
              </a:prstGeom>
              <a:ln>
                <a:solidFill>
                  <a:srgbClr val="88888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8399495" y="4168666"/>
                <a:ext cx="9941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Send Information</a:t>
                </a:r>
                <a:endParaRPr lang="ko-KR" altLang="en-US" sz="800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 rot="2078010">
              <a:off x="7506557" y="2851194"/>
              <a:ext cx="113737" cy="813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View Select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14525" y="2113311"/>
            <a:ext cx="444865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Model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데이터를 가져와서 저장하는 역할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비즈니스 </a:t>
            </a:r>
            <a:r>
              <a:rPr lang="ko-KR" altLang="en-US" sz="1600" dirty="0" err="1"/>
              <a:t>로직이</a:t>
            </a:r>
            <a:r>
              <a:rPr lang="ko-KR" altLang="en-US" sz="1600" dirty="0"/>
              <a:t> 구현되어 있음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/>
              <a:t>View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사용자에게 실질적으로 보여지는 부분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이벤트가 발생하는 부분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/>
              <a:t>Controller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발생한 이벤트를 처리하는 부분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이벤트에 대한 데이터를 </a:t>
            </a:r>
            <a:r>
              <a:rPr lang="en-US" altLang="ko-KR" sz="1600" dirty="0"/>
              <a:t>Model</a:t>
            </a:r>
            <a:r>
              <a:rPr lang="ko-KR" altLang="en-US" sz="1600" dirty="0"/>
              <a:t>에 요청하고</a:t>
            </a:r>
            <a:endParaRPr lang="en-US" altLang="ko-KR" sz="1600" dirty="0"/>
          </a:p>
          <a:p>
            <a:r>
              <a:rPr lang="ko-KR" altLang="en-US" sz="1600" dirty="0"/>
              <a:t>     데이터를 가져와서 </a:t>
            </a:r>
            <a:r>
              <a:rPr lang="en-US" altLang="ko-KR" sz="1600" dirty="0"/>
              <a:t>View</a:t>
            </a:r>
            <a:r>
              <a:rPr lang="ko-KR" altLang="en-US" sz="1600" dirty="0"/>
              <a:t>로 전달하는 역할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05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2" y="832758"/>
            <a:ext cx="11436058" cy="570495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736" y="762211"/>
            <a:ext cx="22615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MVP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112702" y="1764240"/>
            <a:ext cx="5567770" cy="3776058"/>
            <a:chOff x="6112702" y="1764240"/>
            <a:chExt cx="5567770" cy="3776058"/>
          </a:xfrm>
        </p:grpSpPr>
        <p:grpSp>
          <p:nvGrpSpPr>
            <p:cNvPr id="12" name="그룹 11"/>
            <p:cNvGrpSpPr/>
            <p:nvPr/>
          </p:nvGrpSpPr>
          <p:grpSpPr>
            <a:xfrm>
              <a:off x="6112702" y="1764240"/>
              <a:ext cx="5567770" cy="3776058"/>
              <a:chOff x="6112702" y="1764240"/>
              <a:chExt cx="5567770" cy="3776058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6112702" y="1764240"/>
                <a:ext cx="5567770" cy="3776058"/>
                <a:chOff x="6112702" y="1764240"/>
                <a:chExt cx="5567770" cy="3776058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6112702" y="1828452"/>
                  <a:ext cx="5567770" cy="3711846"/>
                  <a:chOff x="6112702" y="1828452"/>
                  <a:chExt cx="5567770" cy="3711846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12702" y="1828452"/>
                    <a:ext cx="5567770" cy="3711846"/>
                  </a:xfrm>
                  <a:prstGeom prst="rect">
                    <a:avLst/>
                  </a:prstGeom>
                </p:spPr>
              </p:pic>
              <p:sp>
                <p:nvSpPr>
                  <p:cNvPr id="7" name="직사각형 6"/>
                  <p:cNvSpPr/>
                  <p:nvPr/>
                </p:nvSpPr>
                <p:spPr>
                  <a:xfrm>
                    <a:off x="8193138" y="2339237"/>
                    <a:ext cx="1406897" cy="626301"/>
                  </a:xfrm>
                  <a:prstGeom prst="rect">
                    <a:avLst/>
                  </a:prstGeom>
                  <a:solidFill>
                    <a:srgbClr val="282C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spc="-230" dirty="0">
                        <a:latin typeface="MS Reference Sans Serif" panose="020B0604030504040204" pitchFamily="34" charset="0"/>
                        <a:cs typeface="Arial" panose="020B0604020202020204" pitchFamily="34" charset="0"/>
                      </a:rPr>
                      <a:t>Presenter</a:t>
                    </a:r>
                    <a:endParaRPr lang="ko-KR" altLang="en-US" sz="2400" spc="-230" dirty="0">
                      <a:latin typeface="MS Reference Sans Serif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" name="직사각형 9"/>
                <p:cNvSpPr/>
                <p:nvPr/>
              </p:nvSpPr>
              <p:spPr>
                <a:xfrm>
                  <a:off x="6842318" y="1764240"/>
                  <a:ext cx="4083484" cy="537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000" spc="-230" dirty="0">
                      <a:solidFill>
                        <a:schemeClr val="tx1"/>
                      </a:solidFill>
                      <a:latin typeface="MS Reference Sans Serif" panose="020B0604030504040204" pitchFamily="34" charset="0"/>
                      <a:cs typeface="Arial" panose="020B0604020202020204" pitchFamily="34" charset="0"/>
                    </a:rPr>
                    <a:t>Model-View-Presenter</a:t>
                  </a:r>
                  <a:endParaRPr lang="ko-KR" altLang="en-US" sz="3000" spc="-230" dirty="0">
                    <a:solidFill>
                      <a:schemeClr val="tx1"/>
                    </a:solidFill>
                    <a:latin typeface="MS Reference Sans Serif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8772525" y="3003442"/>
                <a:ext cx="257175" cy="1454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 flipV="1">
                <a:off x="7867650" y="4591050"/>
                <a:ext cx="628650" cy="228600"/>
              </a:xfrm>
              <a:prstGeom prst="straightConnector1">
                <a:avLst/>
              </a:prstGeom>
              <a:ln>
                <a:solidFill>
                  <a:srgbClr val="8888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 rot="1221621">
                <a:off x="7971325" y="4548070"/>
                <a:ext cx="5581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Request</a:t>
                </a:r>
                <a:endParaRPr lang="ko-KR" altLang="en-US" sz="800" dirty="0"/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 flipV="1">
              <a:off x="7399020" y="2858495"/>
              <a:ext cx="782955" cy="1142005"/>
            </a:xfrm>
            <a:prstGeom prst="straightConnector1">
              <a:avLst/>
            </a:prstGeom>
            <a:ln>
              <a:solidFill>
                <a:srgbClr val="7878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18188148">
              <a:off x="7365738" y="3271341"/>
              <a:ext cx="7922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Data Require</a:t>
              </a:r>
              <a:endParaRPr lang="ko-KR" altLang="en-US" sz="8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14525" y="2100785"/>
            <a:ext cx="433343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Model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데이터를 가져와서 저장하는 역할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비즈니스 </a:t>
            </a:r>
            <a:r>
              <a:rPr lang="ko-KR" altLang="en-US" sz="1600" dirty="0" err="1"/>
              <a:t>로직이</a:t>
            </a:r>
            <a:r>
              <a:rPr lang="ko-KR" altLang="en-US" sz="1600" dirty="0"/>
              <a:t> 구현되어 있음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/>
              <a:t>View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사용자에게 실질적으로 보여지는 부분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이벤트가 발생하는 부분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/>
              <a:t>Presenter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기능은 </a:t>
            </a:r>
            <a:r>
              <a:rPr lang="en-US" altLang="ko-KR" sz="1600" dirty="0"/>
              <a:t>Controller</a:t>
            </a:r>
            <a:r>
              <a:rPr lang="ko-KR" altLang="en-US" sz="1600" dirty="0"/>
              <a:t>와 동일</a:t>
            </a:r>
            <a:endParaRPr lang="en-US" altLang="ko-KR" sz="1600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- Presenter</a:t>
            </a:r>
            <a:r>
              <a:rPr lang="ko-KR" altLang="en-US" sz="1600" dirty="0"/>
              <a:t>로 </a:t>
            </a:r>
            <a:r>
              <a:rPr lang="en-US" altLang="ko-KR" sz="1600" dirty="0"/>
              <a:t>View-Model</a:t>
            </a:r>
            <a:r>
              <a:rPr lang="ko-KR" altLang="en-US" sz="1600" dirty="0"/>
              <a:t>간에 의존성 제거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830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2" y="832758"/>
            <a:ext cx="11436058" cy="570495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736" y="762211"/>
            <a:ext cx="320954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MVVM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112702" y="1764240"/>
            <a:ext cx="5567770" cy="3776058"/>
            <a:chOff x="6112702" y="1764240"/>
            <a:chExt cx="5567770" cy="3776058"/>
          </a:xfrm>
        </p:grpSpPr>
        <p:grpSp>
          <p:nvGrpSpPr>
            <p:cNvPr id="15" name="그룹 14"/>
            <p:cNvGrpSpPr/>
            <p:nvPr/>
          </p:nvGrpSpPr>
          <p:grpSpPr>
            <a:xfrm>
              <a:off x="6112702" y="1764240"/>
              <a:ext cx="5567770" cy="3776058"/>
              <a:chOff x="6112702" y="1764240"/>
              <a:chExt cx="5567770" cy="3776058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6112702" y="1764240"/>
                <a:ext cx="5567770" cy="3776058"/>
                <a:chOff x="6112702" y="1764240"/>
                <a:chExt cx="5567770" cy="3776058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6112702" y="1828452"/>
                  <a:ext cx="5567770" cy="3711846"/>
                  <a:chOff x="6112702" y="1828452"/>
                  <a:chExt cx="5567770" cy="3711846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12702" y="1828452"/>
                    <a:ext cx="5567770" cy="3711846"/>
                  </a:xfrm>
                  <a:prstGeom prst="rect">
                    <a:avLst/>
                  </a:prstGeom>
                </p:spPr>
              </p:pic>
              <p:sp>
                <p:nvSpPr>
                  <p:cNvPr id="7" name="직사각형 6"/>
                  <p:cNvSpPr/>
                  <p:nvPr/>
                </p:nvSpPr>
                <p:spPr>
                  <a:xfrm>
                    <a:off x="8193138" y="2339237"/>
                    <a:ext cx="1406897" cy="626301"/>
                  </a:xfrm>
                  <a:prstGeom prst="rect">
                    <a:avLst/>
                  </a:prstGeom>
                  <a:solidFill>
                    <a:srgbClr val="282C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200" spc="-230" dirty="0" err="1">
                        <a:latin typeface="MS Reference Sans Serif" panose="020B0604030504040204" pitchFamily="34" charset="0"/>
                        <a:cs typeface="Arial" panose="020B0604020202020204" pitchFamily="34" charset="0"/>
                      </a:rPr>
                      <a:t>ViewModel</a:t>
                    </a:r>
                    <a:endParaRPr lang="ko-KR" altLang="en-US" sz="2200" spc="-230" dirty="0">
                      <a:latin typeface="MS Reference Sans Serif" panose="020B060403050404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" name="직사각형 9"/>
                <p:cNvSpPr/>
                <p:nvPr/>
              </p:nvSpPr>
              <p:spPr>
                <a:xfrm>
                  <a:off x="6842318" y="1764240"/>
                  <a:ext cx="4083484" cy="537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000" spc="-230" dirty="0">
                      <a:solidFill>
                        <a:schemeClr val="tx1"/>
                      </a:solidFill>
                      <a:latin typeface="MS Reference Sans Serif" panose="020B0604030504040204" pitchFamily="34" charset="0"/>
                      <a:cs typeface="Arial" panose="020B0604020202020204" pitchFamily="34" charset="0"/>
                    </a:rPr>
                    <a:t>Model-View-</a:t>
                  </a:r>
                  <a:r>
                    <a:rPr lang="en-US" altLang="ko-KR" sz="3000" spc="-230" dirty="0" err="1">
                      <a:solidFill>
                        <a:schemeClr val="tx1"/>
                      </a:solidFill>
                      <a:latin typeface="MS Reference Sans Serif" panose="020B0604030504040204" pitchFamily="34" charset="0"/>
                      <a:cs typeface="Arial" panose="020B0604020202020204" pitchFamily="34" charset="0"/>
                    </a:rPr>
                    <a:t>ViewModel</a:t>
                  </a:r>
                  <a:endParaRPr lang="ko-KR" altLang="en-US" sz="3000" spc="-230" dirty="0">
                    <a:solidFill>
                      <a:schemeClr val="tx1"/>
                    </a:solidFill>
                    <a:latin typeface="MS Reference Sans Serif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" name="직사각형 4"/>
              <p:cNvSpPr/>
              <p:nvPr/>
            </p:nvSpPr>
            <p:spPr>
              <a:xfrm>
                <a:off x="8772525" y="3003442"/>
                <a:ext cx="257175" cy="1454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화살표 연결선 11"/>
              <p:cNvCxnSpPr/>
              <p:nvPr/>
            </p:nvCxnSpPr>
            <p:spPr>
              <a:xfrm flipH="1" flipV="1">
                <a:off x="7867650" y="4591050"/>
                <a:ext cx="628650" cy="228600"/>
              </a:xfrm>
              <a:prstGeom prst="straightConnector1">
                <a:avLst/>
              </a:prstGeom>
              <a:ln>
                <a:solidFill>
                  <a:srgbClr val="88888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1221621">
                <a:off x="7971325" y="4548070"/>
                <a:ext cx="5581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Request</a:t>
                </a:r>
                <a:endParaRPr lang="ko-KR" altLang="en-US" sz="800" dirty="0"/>
              </a:p>
            </p:txBody>
          </p:sp>
        </p:grpSp>
        <p:cxnSp>
          <p:nvCxnSpPr>
            <p:cNvPr id="17" name="직선 화살표 연결선 16"/>
            <p:cNvCxnSpPr/>
            <p:nvPr/>
          </p:nvCxnSpPr>
          <p:spPr>
            <a:xfrm flipV="1">
              <a:off x="7399020" y="2858495"/>
              <a:ext cx="782955" cy="1142005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8188148">
              <a:off x="7429055" y="3271341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Command</a:t>
              </a:r>
              <a:endParaRPr lang="ko-KR" altLang="en-US" sz="8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14525" y="2100785"/>
            <a:ext cx="576792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Model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데이터를 가져와서 저장하는 역할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비즈니스 </a:t>
            </a:r>
            <a:r>
              <a:rPr lang="ko-KR" altLang="en-US" sz="1600" dirty="0" err="1"/>
              <a:t>로직이</a:t>
            </a:r>
            <a:r>
              <a:rPr lang="ko-KR" altLang="en-US" sz="1600" dirty="0"/>
              <a:t> 구현되어 있음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/>
              <a:t>View</a:t>
            </a:r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사용자에게 실질적으로 보여지는 부분</a:t>
            </a:r>
            <a:endParaRPr lang="en-US" altLang="ko-KR" sz="1600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이벤트가 발생하는 부분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2400" b="1" dirty="0" err="1"/>
              <a:t>ViewModel</a:t>
            </a:r>
            <a:endParaRPr lang="en-US" altLang="ko-KR" sz="2400" b="1" dirty="0"/>
          </a:p>
          <a:p>
            <a:r>
              <a:rPr lang="en-US" altLang="ko-KR" sz="1600" dirty="0"/>
              <a:t>  - </a:t>
            </a:r>
            <a:r>
              <a:rPr lang="ko-KR" altLang="en-US" sz="1600" dirty="0"/>
              <a:t>기능은 </a:t>
            </a:r>
            <a:r>
              <a:rPr lang="en-US" altLang="ko-KR" sz="1600" dirty="0"/>
              <a:t>Controller</a:t>
            </a:r>
            <a:r>
              <a:rPr lang="ko-KR" altLang="en-US" sz="1600" dirty="0"/>
              <a:t>와 동일</a:t>
            </a:r>
            <a:endParaRPr lang="en-US" altLang="ko-KR" sz="1600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- Command</a:t>
            </a:r>
            <a:r>
              <a:rPr lang="ko-KR" altLang="en-US" sz="1600" dirty="0"/>
              <a:t>를 사용하여 </a:t>
            </a:r>
            <a:r>
              <a:rPr lang="en-US" altLang="ko-KR" sz="1600" dirty="0"/>
              <a:t>View-</a:t>
            </a:r>
            <a:r>
              <a:rPr lang="en-US" altLang="ko-KR" sz="1600" dirty="0" err="1"/>
              <a:t>ViewModel</a:t>
            </a:r>
            <a:r>
              <a:rPr lang="ko-KR" altLang="en-US" sz="1600" dirty="0"/>
              <a:t>간에 의존성 제거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711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55709" y="161402"/>
            <a:ext cx="11318296" cy="6166826"/>
            <a:chOff x="-2231235" y="6119591"/>
            <a:chExt cx="10810132" cy="6166826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-2231234" y="6119591"/>
              <a:ext cx="10810131" cy="540726"/>
            </a:xfrm>
            <a:prstGeom prst="round2SameRect">
              <a:avLst>
                <a:gd name="adj1" fmla="val 38141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2231235" y="7043990"/>
              <a:ext cx="10810131" cy="524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2231235" y="6660317"/>
              <a:ext cx="10810131" cy="383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6" name="양쪽 모서리가 둥근 사각형 105"/>
          <p:cNvSpPr/>
          <p:nvPr/>
        </p:nvSpPr>
        <p:spPr>
          <a:xfrm>
            <a:off x="364055" y="292031"/>
            <a:ext cx="11436059" cy="540726"/>
          </a:xfrm>
          <a:prstGeom prst="round2SameRect">
            <a:avLst>
              <a:gd name="adj1" fmla="val 38141"/>
              <a:gd name="adj2" fmla="val 0"/>
            </a:avLst>
          </a:prstGeom>
          <a:pattFill prst="divot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en-US" altLang="ko-KR" sz="24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 PRESENTATION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64055" y="832001"/>
            <a:ext cx="11436058" cy="5692253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52525" y="437668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33525" y="441537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14525" y="445406"/>
            <a:ext cx="252000" cy="252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725" y="510745"/>
            <a:ext cx="99600" cy="996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13" y="1372727"/>
            <a:ext cx="2788726" cy="2788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72" y="2165771"/>
            <a:ext cx="1763111" cy="1763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94" y="1316977"/>
            <a:ext cx="3046745" cy="304674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04537" y="4954328"/>
            <a:ext cx="1011648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모바일 매장관리 시스템</a:t>
            </a:r>
            <a:endParaRPr lang="en-US" altLang="ko-KR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04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838</Words>
  <Application>Microsoft Office PowerPoint</Application>
  <PresentationFormat>와이드스크린</PresentationFormat>
  <Paragraphs>302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휴먼매직체</vt:lpstr>
      <vt:lpstr>휴먼모음T</vt:lpstr>
      <vt:lpstr>휴먼편지체</vt:lpstr>
      <vt:lpstr>Arial</vt:lpstr>
      <vt:lpstr>Calibri</vt:lpstr>
      <vt:lpstr>MS Reference Sans Serif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bit</cp:lastModifiedBy>
  <cp:revision>524</cp:revision>
  <dcterms:created xsi:type="dcterms:W3CDTF">2020-01-08T05:13:00Z</dcterms:created>
  <dcterms:modified xsi:type="dcterms:W3CDTF">2020-07-09T06:30:55Z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1033-11.2.0.9327</vt:lpwstr>
  </property>
</Properties>
</file>